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68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620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146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56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767614"/>
            <a:ext cx="51435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AUTONOMY AT WORK</a:t>
            </a:r>
            <a:endParaRPr lang="en-US" sz="4374" dirty="0">
              <a:latin typeface="Montserrat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06931-734C-96AA-AB44-31E7754C948B}"/>
              </a:ext>
            </a:extLst>
          </p:cNvPr>
          <p:cNvSpPr txBox="1"/>
          <p:nvPr/>
        </p:nvSpPr>
        <p:spPr>
          <a:xfrm>
            <a:off x="5609063" y="4543451"/>
            <a:ext cx="257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tserrat" panose="00000500000000000000" pitchFamily="2" charset="0"/>
              </a:rPr>
              <a:t>Tainguyen~meumoc</a:t>
            </a:r>
            <a:endParaRPr lang="en-US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39378" y="700564"/>
            <a:ext cx="7665244" cy="123229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852"/>
              </a:lnSpc>
              <a:buNone/>
            </a:pPr>
            <a:r>
              <a:rPr lang="en-US" sz="3882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IV. Tools and Technologies for Autonomy</a:t>
            </a:r>
            <a:endParaRPr lang="en-US" sz="3882" dirty="0">
              <a:latin typeface="Montserrat" panose="00000500000000000000" pitchFamily="2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78" y="2228612"/>
            <a:ext cx="985838" cy="1766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20967" y="2425779"/>
            <a:ext cx="372618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Project Management Platforms</a:t>
            </a:r>
            <a:endParaRPr lang="en-US" sz="1941" dirty="0">
              <a:latin typeface="Montserrat" panose="00000500000000000000" pitchFamily="2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020967" y="2852023"/>
            <a:ext cx="6383655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Platforms such as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Asana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and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Trello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facilitate task management, enabling individuals to organize and prioritize their work autonomously.</a:t>
            </a:r>
            <a:endParaRPr lang="en-US" sz="1553" dirty="0">
              <a:latin typeface="Montserrat" panose="00000500000000000000" pitchFamily="2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378" y="3995380"/>
            <a:ext cx="985838" cy="1766768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20967" y="4192548"/>
            <a:ext cx="263652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Communication Tools</a:t>
            </a:r>
            <a:endParaRPr lang="en-US" sz="1941" dirty="0">
              <a:latin typeface="Montserrat" panose="00000500000000000000" pitchFamily="2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20967" y="4618792"/>
            <a:ext cx="6383655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Instant messaging apps like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Slack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and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Microsoft Teams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support remote autonomy by fostering real-time collaboration and transparent communication.</a:t>
            </a:r>
            <a:endParaRPr lang="en-US" sz="1553" dirty="0">
              <a:latin typeface="Montserrat" panose="00000500000000000000" pitchFamily="2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378" y="5762149"/>
            <a:ext cx="985838" cy="176676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2020967" y="5959316"/>
            <a:ext cx="3421380" cy="3080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26"/>
              </a:lnSpc>
              <a:buNone/>
            </a:pPr>
            <a:r>
              <a:rPr lang="en-US" sz="1941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Knowledge Sharing Systems</a:t>
            </a:r>
            <a:endParaRPr lang="en-US" sz="1941" dirty="0">
              <a:latin typeface="Montserrat" panose="00000500000000000000" pitchFamily="2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2020967" y="6385560"/>
            <a:ext cx="6383655" cy="9461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84"/>
              </a:lnSpc>
              <a:buNone/>
            </a:pP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Knowledge and document sharing platforms like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Google Drive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and </a:t>
            </a:r>
            <a:r>
              <a:rPr lang="en-US" sz="1553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SharePoint</a:t>
            </a:r>
            <a:r>
              <a:rPr lang="en-US" sz="1553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empower individuals to access information independently, enabling informed decision-making.</a:t>
            </a:r>
            <a:endParaRPr lang="en-US" sz="1553" dirty="0">
              <a:latin typeface="Montserrat" panose="00000500000000000000" pitchFamily="2" charset="0"/>
            </a:endParaRPr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3BB1CE-E574-1A2A-2515-1F91CEF743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1" y="0"/>
            <a:ext cx="1444897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87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744129" y="2862866"/>
            <a:ext cx="730672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THANKS FOR WATCHING</a:t>
            </a:r>
            <a:endParaRPr lang="en-US" sz="4400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5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037993" y="2210157"/>
            <a:ext cx="5166122" cy="1793558"/>
          </a:xfrm>
          <a:prstGeom prst="roundRect">
            <a:avLst>
              <a:gd name="adj" fmla="val 5575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273975" y="2446139"/>
            <a:ext cx="46941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I. WHAT IS AUTONOMY AT WORK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426285" y="2210157"/>
            <a:ext cx="5166122" cy="1793558"/>
          </a:xfrm>
          <a:prstGeom prst="roundRect">
            <a:avLst>
              <a:gd name="adj" fmla="val 5575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662267" y="2446139"/>
            <a:ext cx="46941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II. WHY IS AUTONOMY IN THE WORKPLACE IMPORTANT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62267" y="3412331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2037993" y="4225885"/>
            <a:ext cx="5166122" cy="1793558"/>
          </a:xfrm>
          <a:prstGeom prst="roundRect">
            <a:avLst>
              <a:gd name="adj" fmla="val 5575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2273975" y="4461867"/>
            <a:ext cx="46941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III. HOW TO ENCOURAGE AUTONOMY AT WORK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273975" y="5428059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426285" y="4225885"/>
            <a:ext cx="5166122" cy="1793558"/>
          </a:xfrm>
          <a:prstGeom prst="roundRect">
            <a:avLst>
              <a:gd name="adj" fmla="val 5575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62267" y="4461867"/>
            <a:ext cx="4694158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IV. TOOLS AND TECHNOLOGIES FOR AUTONOMY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62267" y="5428059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705CAC26-24C1-A98C-E672-02421631A9A6}"/>
              </a:ext>
            </a:extLst>
          </p:cNvPr>
          <p:cNvSpPr/>
          <p:nvPr/>
        </p:nvSpPr>
        <p:spPr>
          <a:xfrm>
            <a:off x="5599663" y="1004593"/>
            <a:ext cx="364244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AGENDA</a:t>
            </a:r>
            <a:endParaRPr lang="en-US" sz="5249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5569" y="2448401"/>
            <a:ext cx="83108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I. WHAT IS AUTONOMY AT WORK</a:t>
            </a:r>
            <a:endParaRPr lang="en-US" sz="5249" dirty="0">
              <a:latin typeface="Montserrat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581525"/>
            <a:ext cx="7708635" cy="18304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Autonomy at work refers to the level of </a:t>
            </a:r>
            <a:r>
              <a:rPr lang="en-US" sz="2400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independence</a:t>
            </a:r>
            <a:r>
              <a:rPr lang="en-US" sz="240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and </a:t>
            </a:r>
            <a:r>
              <a:rPr lang="en-US" sz="2400" b="1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freedom</a:t>
            </a:r>
            <a:r>
              <a:rPr lang="en-US" sz="240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 employees have in making decisions and taking ownership of their tasks.</a:t>
            </a:r>
            <a:endParaRPr lang="en-US" sz="240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076099"/>
            <a:ext cx="74776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II. WHY IS AUTONOMY IN THE WORKPLACE IMPORTANT</a:t>
            </a:r>
            <a:endParaRPr lang="en-US" sz="4374" dirty="0">
              <a:latin typeface="Montserrat" panose="00000500000000000000" pitchFamily="2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833199" y="4798100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037993" y="31207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2219325" y="3162419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/>
          </a:p>
        </p:txBody>
      </p:sp>
      <p:sp>
        <p:nvSpPr>
          <p:cNvPr id="6" name="Text 3"/>
          <p:cNvSpPr/>
          <p:nvPr/>
        </p:nvSpPr>
        <p:spPr>
          <a:xfrm>
            <a:off x="2760107" y="3162419"/>
            <a:ext cx="2647950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Advantages of Autonomy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760107" y="4128611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630228" y="31207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784890" y="3162419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6352342" y="3162419"/>
            <a:ext cx="2647950" cy="16659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Examples of Autonomous Work Environments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52342" y="4961573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222462" y="3120747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3314" y="3162419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4" name="Text 11"/>
          <p:cNvSpPr/>
          <p:nvPr/>
        </p:nvSpPr>
        <p:spPr>
          <a:xfrm>
            <a:off x="9944576" y="3162419"/>
            <a:ext cx="2647950" cy="8329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281"/>
              </a:lnSpc>
              <a:buNone/>
            </a:pPr>
            <a:r>
              <a:rPr lang="en-US" sz="2624" b="1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Disadvantages of Autonomy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44576" y="4128611"/>
            <a:ext cx="2647950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2226469"/>
            <a:ext cx="74066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1. Advantages of Autonomy</a:t>
            </a:r>
            <a:endParaRPr lang="en-US" sz="4374" dirty="0">
              <a:latin typeface="Montserrat" panose="000005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672132" y="3469362"/>
            <a:ext cx="1371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1</a:t>
            </a:r>
            <a:endParaRPr lang="en-US" sz="2624" dirty="0">
              <a:latin typeface="Montserrat" panose="000005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5212913" y="3504009"/>
            <a:ext cx="30937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Increased Productivity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212913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Employees are motivated and self-driven, resulting in higher output.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55085" y="34276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09748" y="3469362"/>
            <a:ext cx="1905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9977199" y="3504009"/>
            <a:ext cx="278892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Enhanced Creativity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977199" y="3984427"/>
            <a:ext cx="38200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Space for innovative thinking and novel problem-solving approaches.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490799" y="509099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641652" y="5132665"/>
            <a:ext cx="19812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272525"/>
                </a:solidFill>
                <a:latin typeface="p22-mackinac-pro" pitchFamily="34" charset="0"/>
                <a:ea typeface="p22-mackinac-pro" pitchFamily="34" charset="-122"/>
                <a:cs typeface="p22-mackinac-pro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5212913" y="5167313"/>
            <a:ext cx="35585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Improved Job Satisfaction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5212913" y="5647730"/>
            <a:ext cx="8584287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Empowerment fosters a sense of fulfillment.</a:t>
            </a:r>
            <a:endParaRPr lang="en-US" sz="175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3241238" y="471607"/>
            <a:ext cx="8147804" cy="1072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21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2. Examples of Autonomous Work Environments</a:t>
            </a:r>
            <a:endParaRPr lang="en-US" sz="3600" dirty="0">
              <a:latin typeface="Montserrat" panose="00000500000000000000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524638" y="1955958"/>
            <a:ext cx="2150889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Start-up Culture</a:t>
            </a: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252547" y="2411254"/>
            <a:ext cx="4845960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Many start-up companies thrive in an environment that promotes autonomy, encouraging employees to take risks and think outside the box.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547" y="3702487"/>
            <a:ext cx="4449336" cy="38646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238275" y="1972389"/>
            <a:ext cx="2942899" cy="2680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1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Remote Work Settings</a:t>
            </a:r>
            <a:endParaRPr lang="en-US" sz="2000" dirty="0">
              <a:latin typeface="Montserrat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966062" y="2411849"/>
            <a:ext cx="4845960" cy="109775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61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Remote work allows individuals to operate autonomously, managing their time and tasks without the constraints of a traditional office environment.</a:t>
            </a:r>
            <a:endParaRPr lang="en-US" sz="1600" dirty="0">
              <a:latin typeface="Montserrat" panose="00000500000000000000" pitchFamily="2" charset="0"/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484" y="3681055"/>
            <a:ext cx="4449336" cy="3864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582341"/>
            <a:ext cx="82829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3. Disadvantages of Autonomy</a:t>
            </a:r>
            <a:endParaRPr lang="en-US" sz="4374" dirty="0">
              <a:latin typeface="Montserrat" panose="00000500000000000000" pitchFamily="2" charset="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4490799" y="2609969"/>
            <a:ext cx="4542115" cy="2507218"/>
          </a:xfrm>
          <a:prstGeom prst="roundRect">
            <a:avLst>
              <a:gd name="adj" fmla="val 3988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6781" y="2845951"/>
            <a:ext cx="22326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Risk of Isolation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4726780" y="3193137"/>
            <a:ext cx="4292323" cy="9668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Member feelings of isolation among team members working autonomously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4726781" y="4170402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→ Strategies to maintain a sense of belonging and connection.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9255085" y="2609969"/>
            <a:ext cx="4542115" cy="2507218"/>
          </a:xfrm>
          <a:prstGeom prst="roundRect">
            <a:avLst>
              <a:gd name="adj" fmla="val 3988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9491067" y="2845951"/>
            <a:ext cx="281940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Loss of Coordination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491067" y="3326368"/>
            <a:ext cx="4070152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Exploring challenges in coordinating efforts 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9491066" y="4170402"/>
            <a:ext cx="4306133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→Solutions for effective collaboration and project management.</a:t>
            </a:r>
            <a:endParaRPr lang="en-US" sz="1750" dirty="0">
              <a:latin typeface="Montserrat" panose="00000500000000000000" pitchFamily="2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4490799" y="5339358"/>
            <a:ext cx="9306401" cy="1307783"/>
          </a:xfrm>
          <a:prstGeom prst="roundRect">
            <a:avLst>
              <a:gd name="adj" fmla="val 7646"/>
            </a:avLst>
          </a:prstGeom>
          <a:solidFill>
            <a:srgbClr val="CCEEFF"/>
          </a:solidFill>
          <a:ln w="13811">
            <a:solidFill>
              <a:srgbClr val="B2D4E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4726781" y="5575340"/>
            <a:ext cx="2948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Accountability Issues</a:t>
            </a:r>
            <a:endParaRPr lang="en-US" sz="2187" dirty="0">
              <a:latin typeface="Montserrat" panose="00000500000000000000" pitchFamily="2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4726781" y="6055757"/>
            <a:ext cx="883443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Addressing concerns related to accountability and responsibility</a:t>
            </a:r>
            <a:endParaRPr lang="en-US" sz="175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30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556" y="607576"/>
            <a:ext cx="9315688" cy="13811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7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III. How to encourage autonomy at work</a:t>
            </a:r>
            <a:endParaRPr lang="en-US" sz="4350" dirty="0">
              <a:latin typeface="Montserrat" panose="00000500000000000000" pitchFamily="2" charset="0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556" y="2320052"/>
            <a:ext cx="1104781" cy="176772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4688" y="2540913"/>
            <a:ext cx="243840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Clear Goal Setting</a:t>
            </a:r>
            <a:endParaRPr lang="en-US" sz="2175" dirty="0">
              <a:latin typeface="Montserrat" panose="00000500000000000000" pitchFamily="2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64688" y="3018711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Establish objectives to guide independent decision making.</a:t>
            </a:r>
            <a:endParaRPr lang="en-US" sz="1740" dirty="0">
              <a:latin typeface="Montserrat" panose="00000500000000000000" pitchFamily="2" charset="0"/>
            </a:endParaRPr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556" y="4087773"/>
            <a:ext cx="1104781" cy="176772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264688" y="4308634"/>
            <a:ext cx="282702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Structured Feedback</a:t>
            </a:r>
            <a:endParaRPr lang="en-US" sz="2175" dirty="0">
              <a:latin typeface="Montserrat" panose="00000500000000000000" pitchFamily="2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2264688" y="4786432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Regular reviews to share insights and align expectations.</a:t>
            </a:r>
            <a:endParaRPr lang="en-US" sz="1740" dirty="0">
              <a:latin typeface="Montserrat" panose="00000500000000000000" pitchFamily="2" charset="0"/>
            </a:endParaRPr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8556" y="5855494"/>
            <a:ext cx="1104781" cy="176772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2264688" y="6076355"/>
            <a:ext cx="3634740" cy="345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9"/>
              </a:lnSpc>
              <a:buNone/>
            </a:pPr>
            <a:r>
              <a:rPr lang="en-US" sz="2175" b="1" dirty="0">
                <a:solidFill>
                  <a:srgbClr val="272525"/>
                </a:solidFill>
                <a:latin typeface="Montserrat" panose="00000500000000000000" pitchFamily="2" charset="0"/>
                <a:ea typeface="p22-mackinac-pro" pitchFamily="34" charset="-122"/>
                <a:cs typeface="p22-mackinac-pro" pitchFamily="34" charset="-120"/>
              </a:rPr>
              <a:t>Empowerment Workshops</a:t>
            </a:r>
            <a:endParaRPr lang="en-US" sz="2175" dirty="0">
              <a:latin typeface="Montserrat" panose="00000500000000000000" pitchFamily="2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2264688" y="6554153"/>
            <a:ext cx="7879556" cy="353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4"/>
              </a:lnSpc>
              <a:buNone/>
            </a:pPr>
            <a:r>
              <a:rPr lang="en-US" sz="1740" dirty="0">
                <a:solidFill>
                  <a:srgbClr val="272525"/>
                </a:solidFill>
                <a:latin typeface="Montserrat" panose="00000500000000000000" pitchFamily="2" charset="0"/>
                <a:ea typeface="Eudoxus Sans" pitchFamily="34" charset="-122"/>
                <a:cs typeface="Eudoxus Sans" pitchFamily="34" charset="-120"/>
              </a:rPr>
              <a:t>Training to develop decision-making and problem-solving skills.</a:t>
            </a:r>
            <a:endParaRPr lang="en-US" sz="1740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373</Words>
  <Application>Microsoft Office PowerPoint</Application>
  <PresentationFormat>Custom</PresentationFormat>
  <Paragraphs>67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Montserrat</vt:lpstr>
      <vt:lpstr>p22-mackinac-pro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Tai Nguyen</cp:lastModifiedBy>
  <cp:revision>4</cp:revision>
  <dcterms:created xsi:type="dcterms:W3CDTF">2024-01-23T11:45:13Z</dcterms:created>
  <dcterms:modified xsi:type="dcterms:W3CDTF">2024-01-24T05:16:00Z</dcterms:modified>
</cp:coreProperties>
</file>